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6" r:id="rId6"/>
    <p:sldId id="267" r:id="rId7"/>
    <p:sldId id="265" r:id="rId8"/>
    <p:sldId id="264" r:id="rId9"/>
    <p:sldId id="263" r:id="rId10"/>
    <p:sldId id="262" r:id="rId11"/>
    <p:sldId id="261" r:id="rId12"/>
    <p:sldId id="260" r:id="rId13"/>
    <p:sldId id="259" r:id="rId14"/>
    <p:sldId id="269" r:id="rId15"/>
    <p:sldId id="270" r:id="rId16"/>
    <p:sldId id="271" r:id="rId17"/>
    <p:sldId id="275" r:id="rId18"/>
    <p:sldId id="274" r:id="rId19"/>
    <p:sldId id="273" r:id="rId20"/>
    <p:sldId id="272" r:id="rId21"/>
    <p:sldId id="277" r:id="rId22"/>
    <p:sldId id="276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3F51A-4FFD-4B0D-9007-4CE043233D2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07EA4-4591-4406-875B-50FA06E883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20.xml"/><Relationship Id="rId18" Type="http://schemas.openxmlformats.org/officeDocument/2006/relationships/slide" Target="slide11.xml"/><Relationship Id="rId3" Type="http://schemas.openxmlformats.org/officeDocument/2006/relationships/slide" Target="slide16.xml"/><Relationship Id="rId21" Type="http://schemas.openxmlformats.org/officeDocument/2006/relationships/slide" Target="slide12.xml"/><Relationship Id="rId7" Type="http://schemas.openxmlformats.org/officeDocument/2006/relationships/slide" Target="slide19.xml"/><Relationship Id="rId12" Type="http://schemas.openxmlformats.org/officeDocument/2006/relationships/slide" Target="slide9.xml"/><Relationship Id="rId17" Type="http://schemas.openxmlformats.org/officeDocument/2006/relationships/slide" Target="slide5.xml"/><Relationship Id="rId2" Type="http://schemas.openxmlformats.org/officeDocument/2006/relationships/slide" Target="slide17.xml"/><Relationship Id="rId16" Type="http://schemas.openxmlformats.org/officeDocument/2006/relationships/slide" Target="slide21.xml"/><Relationship Id="rId20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4.xml"/><Relationship Id="rId5" Type="http://schemas.openxmlformats.org/officeDocument/2006/relationships/slide" Target="slide14.xml"/><Relationship Id="rId15" Type="http://schemas.openxmlformats.org/officeDocument/2006/relationships/slide" Target="slide10.xml"/><Relationship Id="rId10" Type="http://schemas.openxmlformats.org/officeDocument/2006/relationships/slide" Target="slide18.xml"/><Relationship Id="rId19" Type="http://schemas.openxmlformats.org/officeDocument/2006/relationships/slide" Target="slide22.xml"/><Relationship Id="rId4" Type="http://schemas.openxmlformats.org/officeDocument/2006/relationships/slide" Target="slide15.xml"/><Relationship Id="rId9" Type="http://schemas.openxmlformats.org/officeDocument/2006/relationships/slide" Target="slide8.xml"/><Relationship Id="rId1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  <a:latin typeface="Comic Sans MS" pitchFamily="66" charset="0"/>
              </a:rPr>
              <a:t>СВОЯ ИГРА</a:t>
            </a:r>
            <a:endParaRPr lang="ru-RU" sz="6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  <a:latin typeface="Comic Sans MS" pitchFamily="66" charset="0"/>
              </a:rPr>
              <a:t>ГЕОМЕТРИЯ 8 КЛАСС</a:t>
            </a:r>
            <a:endParaRPr lang="ru-RU" sz="4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СФОРМУЛИРУЙТЕ ТРЕТИЙ ПРИЗНАК ПОДОБИЯ ТРЕУГОЛЬНИКОВ</a:t>
            </a:r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00298" y="3000372"/>
            <a:ext cx="4114800" cy="3186122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000100" y="3143248"/>
            <a:ext cx="2071702" cy="1500198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СФОРМУЛИРУЙТЕ ПЕРВЫЙ ПРИЗНАК ПОДОБИЯ ТРЕУГОЛЬНИКОВ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357422" y="2500306"/>
            <a:ext cx="4686304" cy="3543312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000100" y="3143248"/>
            <a:ext cx="2071702" cy="1500198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СФОРМУЛИРУЙТЕ ВТОРОЙ ПРИЗНАК ПОДОБИЯ ТРЕУГОЛЬНИКОВ</a:t>
            </a:r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786050" y="2714620"/>
            <a:ext cx="4043362" cy="3257560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000100" y="3143248"/>
            <a:ext cx="2071702" cy="1500198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ЧТО ТАКОЕ СИНУС, КОСИНУС И ТАНГЕНС?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/>
              <a:t>     sin  </a:t>
            </a:r>
          </a:p>
          <a:p>
            <a:pPr>
              <a:buNone/>
            </a:pPr>
            <a:r>
              <a:rPr lang="en-US" sz="5400" b="1" dirty="0" smtClean="0"/>
              <a:t>                     </a:t>
            </a:r>
            <a:r>
              <a:rPr lang="ru-RU" sz="5400" b="1" dirty="0" smtClean="0"/>
              <a:t>                     </a:t>
            </a:r>
            <a:r>
              <a:rPr lang="en-US" sz="5400" b="1" dirty="0" err="1" smtClean="0"/>
              <a:t>cos</a:t>
            </a:r>
            <a:r>
              <a:rPr lang="en-US" sz="5400" b="1" dirty="0" smtClean="0"/>
              <a:t> </a:t>
            </a:r>
          </a:p>
          <a:p>
            <a:pPr>
              <a:buNone/>
            </a:pPr>
            <a:r>
              <a:rPr lang="en-US" sz="5400" b="1" dirty="0" smtClean="0"/>
              <a:t>        </a:t>
            </a:r>
            <a:r>
              <a:rPr lang="en-US" sz="5400" b="1" dirty="0" err="1" smtClean="0"/>
              <a:t>tg</a:t>
            </a:r>
            <a:r>
              <a:rPr lang="en-US" sz="5400" b="1" dirty="0" smtClean="0"/>
              <a:t> </a:t>
            </a:r>
          </a:p>
          <a:p>
            <a:pPr>
              <a:buNone/>
            </a:pPr>
            <a:r>
              <a:rPr lang="en-US" sz="5400" b="1" dirty="0" smtClean="0"/>
              <a:t>             </a:t>
            </a:r>
            <a:r>
              <a:rPr lang="ru-RU" sz="5400" b="1" dirty="0" smtClean="0"/>
              <a:t>    </a:t>
            </a:r>
            <a:r>
              <a:rPr lang="en-US" sz="5400" b="1" dirty="0" smtClean="0"/>
              <a:t>                    </a:t>
            </a:r>
            <a:r>
              <a:rPr lang="en-US" sz="5400" b="1" dirty="0" err="1" smtClean="0"/>
              <a:t>ctg</a:t>
            </a:r>
            <a:endParaRPr lang="en-US" sz="5400" b="1" dirty="0" smtClean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1648692993_5-kartinkof-club-p-kartinki-smeshnie-matematicheskie-5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28926" y="2285992"/>
            <a:ext cx="3357562" cy="3357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СФОРМУЛИРУЙТЕ</a:t>
            </a:r>
            <a:r>
              <a:rPr lang="en-US" b="1" dirty="0" smtClean="0"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ОСНОВНОЕ ТРИГОНОМЕТРИЧЕСКОЕ ТОЖДЕСТВО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6000" b="1" dirty="0" smtClean="0"/>
              <a:t> sin  </a:t>
            </a:r>
          </a:p>
          <a:p>
            <a:pPr>
              <a:buNone/>
            </a:pPr>
            <a:r>
              <a:rPr lang="en-US" sz="6000" b="1" dirty="0" smtClean="0"/>
              <a:t>                </a:t>
            </a:r>
            <a:r>
              <a:rPr lang="en-US" sz="6000" b="1" dirty="0" err="1" smtClean="0"/>
              <a:t>cos</a:t>
            </a:r>
            <a:r>
              <a:rPr lang="en-US" sz="6000" b="1" dirty="0" smtClean="0"/>
              <a:t> </a:t>
            </a:r>
          </a:p>
          <a:p>
            <a:pPr>
              <a:buNone/>
            </a:pPr>
            <a:r>
              <a:rPr lang="en-US" sz="6000" b="1" dirty="0" smtClean="0"/>
              <a:t>     </a:t>
            </a:r>
            <a:r>
              <a:rPr lang="ru-RU" sz="6000" b="1" dirty="0" smtClean="0"/>
              <a:t> </a:t>
            </a:r>
            <a:r>
              <a:rPr lang="en-US" sz="6000" b="1" dirty="0" err="1" smtClean="0"/>
              <a:t>tg</a:t>
            </a:r>
            <a:r>
              <a:rPr lang="en-US" sz="6000" b="1" dirty="0" smtClean="0"/>
              <a:t> </a:t>
            </a:r>
          </a:p>
          <a:p>
            <a:pPr>
              <a:buNone/>
            </a:pPr>
            <a:r>
              <a:rPr lang="en-US" sz="6000" b="1" dirty="0" smtClean="0"/>
              <a:t>                          </a:t>
            </a:r>
            <a:r>
              <a:rPr lang="en-US" sz="6000" b="1" dirty="0" err="1" smtClean="0"/>
              <a:t>ctg</a:t>
            </a:r>
            <a:endParaRPr lang="ru-RU" sz="6000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last_thumb1365082432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628" y="1928802"/>
            <a:ext cx="4500562" cy="3375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ЧЕМУ РАВЕН </a:t>
            </a:r>
            <a:r>
              <a:rPr lang="ru-RU" b="1" dirty="0" smtClean="0">
                <a:latin typeface="Comic Sans MS" pitchFamily="66" charset="0"/>
              </a:rPr>
              <a:t>СИНУС, КОСИНУС И ТАНГЕНС</a:t>
            </a:r>
            <a:r>
              <a:rPr lang="ru-RU" b="1" dirty="0">
                <a:latin typeface="Comic Sans MS" pitchFamily="66" charset="0"/>
              </a:rPr>
              <a:t> </a:t>
            </a:r>
            <a:r>
              <a:rPr lang="ru-RU" b="1" dirty="0" smtClean="0">
                <a:latin typeface="Comic Sans MS" pitchFamily="66" charset="0"/>
              </a:rPr>
              <a:t>УГЛА 45</a:t>
            </a:r>
            <a:r>
              <a:rPr lang="en-US" b="1" dirty="0" smtClean="0">
                <a:latin typeface="Comic Sans MS" pitchFamily="66" charset="0"/>
              </a:rPr>
              <a:t>º</a:t>
            </a:r>
            <a:r>
              <a:rPr lang="ru-RU" b="1" dirty="0" smtClean="0">
                <a:latin typeface="Comic Sans MS" pitchFamily="66" charset="0"/>
              </a:rPr>
              <a:t>?</a:t>
            </a:r>
            <a:endParaRPr lang="ru-RU" dirty="0"/>
          </a:p>
        </p:txBody>
      </p:sp>
      <p:pic>
        <p:nvPicPr>
          <p:cNvPr id="6" name="Содержимое 5" descr="1646475472_1-kartinkin-net-p-kartinki-dlya-matematiki-1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14612" y="2357430"/>
            <a:ext cx="4048931" cy="4048931"/>
          </a:xfrm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ЧЕМУ РАВЕН СИНУС, КОСИНУС И ТАНГЕНС УГЛА 30</a:t>
            </a:r>
            <a:r>
              <a:rPr lang="en-US" b="1" dirty="0" smtClean="0">
                <a:latin typeface="Comic Sans MS" pitchFamily="66" charset="0"/>
              </a:rPr>
              <a:t>º</a:t>
            </a:r>
            <a:r>
              <a:rPr lang="ru-RU" b="1" dirty="0" smtClean="0">
                <a:latin typeface="Comic Sans MS" pitchFamily="66" charset="0"/>
              </a:rPr>
              <a:t>?</a:t>
            </a:r>
            <a:endParaRPr lang="ru-RU" dirty="0"/>
          </a:p>
        </p:txBody>
      </p:sp>
      <p:pic>
        <p:nvPicPr>
          <p:cNvPr id="6" name="Содержимое 5" descr="1_Yandex_mathematics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21477" y="2428875"/>
            <a:ext cx="4501046" cy="3697288"/>
          </a:xfrm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ЧЕМУ РАВЕН СИНУС, КОСИНУС И ТАНГЕНС УГЛА 60</a:t>
            </a:r>
            <a:r>
              <a:rPr lang="en-US" b="1" dirty="0" smtClean="0">
                <a:latin typeface="Comic Sans MS" pitchFamily="66" charset="0"/>
              </a:rPr>
              <a:t>º</a:t>
            </a:r>
            <a:r>
              <a:rPr lang="ru-RU" b="1" dirty="0" smtClean="0">
                <a:latin typeface="Comic Sans MS" pitchFamily="66" charset="0"/>
              </a:rPr>
              <a:t>?</a:t>
            </a:r>
            <a:endParaRPr lang="ru-RU" dirty="0"/>
          </a:p>
        </p:txBody>
      </p:sp>
      <p:pic>
        <p:nvPicPr>
          <p:cNvPr id="6" name="Содержимое 5" descr="1622064895_33-phonoteka_org-p-matematika-art-krasivo-38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166" y="2928938"/>
            <a:ext cx="4505393" cy="3597275"/>
          </a:xfrm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ЧТО ТАКОЕ ВПИСАННЫЙ УГОЛ?</a:t>
            </a:r>
            <a:endParaRPr lang="ru-RU" b="1" dirty="0">
              <a:latin typeface="Comic Sans MS" pitchFamily="66" charset="0"/>
            </a:endParaRPr>
          </a:p>
        </p:txBody>
      </p:sp>
      <p:pic>
        <p:nvPicPr>
          <p:cNvPr id="6" name="Содержимое 5" descr="circinscrib_42351_lg.gif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23383" y="2206005"/>
            <a:ext cx="3548815" cy="3920158"/>
          </a:xfrm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ЧТО ТАКОЕ ЦЕНТРАЛЬНЫЙ УГОЛ?</a:t>
            </a:r>
            <a:endParaRPr lang="ru-RU" dirty="0"/>
          </a:p>
        </p:txBody>
      </p:sp>
      <p:pic>
        <p:nvPicPr>
          <p:cNvPr id="6" name="Содержимое 5" descr="83399f25a078219625a6531d95cc378b.jfif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46825" y="1600200"/>
            <a:ext cx="4450350" cy="4525963"/>
          </a:xfrm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642918"/>
          <a:ext cx="9144000" cy="518812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071802"/>
                <a:gridCol w="1214446"/>
                <a:gridCol w="1214446"/>
                <a:gridCol w="1214446"/>
                <a:gridCol w="1214446"/>
                <a:gridCol w="1214414"/>
              </a:tblGrid>
              <a:tr h="12144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Площади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4400" b="1" u="sng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ru-RU" sz="4400" b="1" u="sng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ru-RU" sz="4400" b="1" u="sng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</a:tr>
              <a:tr h="14249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rgbClr val="002060"/>
                          </a:solidFill>
                        </a:rPr>
                        <a:t>Подобные треугольники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</a:tr>
              <a:tr h="127435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Тригонометрия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</a:tr>
              <a:tr h="1274358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002060"/>
                          </a:solidFill>
                        </a:rPr>
                        <a:t>Окружность</a:t>
                      </a:r>
                      <a:endParaRPr lang="ru-RU" sz="36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u="sng" dirty="0" smtClean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8072462" y="3643314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2" action="ppaction://hlinksldjump"/>
              </a:rPr>
              <a:t>50</a:t>
            </a:r>
            <a:endParaRPr lang="ru-RU" sz="32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58016" y="3643314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40</a:t>
            </a:r>
            <a:endParaRPr lang="ru-RU" sz="32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43570" y="3643314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4" action="ppaction://hlinksldjump"/>
              </a:rPr>
              <a:t>30</a:t>
            </a:r>
            <a:endParaRPr lang="ru-RU" sz="3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29124" y="3643314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5" action="ppaction://hlinksldjump"/>
              </a:rPr>
              <a:t>20</a:t>
            </a:r>
            <a:endParaRPr lang="ru-RU" sz="3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14678" y="3643314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6" action="ppaction://hlinksldjump"/>
              </a:rPr>
              <a:t>10</a:t>
            </a:r>
            <a:endParaRPr lang="ru-RU" sz="32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429124" y="4929198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hlinkClick r:id="rId7" action="ppaction://hlinksldjump"/>
              </a:rPr>
              <a:t>2</a:t>
            </a:r>
            <a:r>
              <a:rPr lang="ru-RU" sz="3200" b="1" dirty="0" smtClean="0">
                <a:hlinkClick r:id="rId7" action="ppaction://hlinksldjump"/>
              </a:rPr>
              <a:t>0</a:t>
            </a:r>
            <a:endParaRPr lang="ru-RU" sz="3200" b="1" dirty="0"/>
          </a:p>
        </p:txBody>
      </p:sp>
      <p:sp>
        <p:nvSpPr>
          <p:cNvPr id="16" name="Скругленный прямоугольник 15">
            <a:hlinkClick r:id="rId8" action="ppaction://hlinksldjump"/>
          </p:cNvPr>
          <p:cNvSpPr/>
          <p:nvPr/>
        </p:nvSpPr>
        <p:spPr>
          <a:xfrm>
            <a:off x="3214678" y="928670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8" action="ppaction://hlinksldjump"/>
              </a:rPr>
              <a:t>10</a:t>
            </a:r>
            <a:endParaRPr lang="ru-RU" sz="32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14678" y="2285992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9" action="ppaction://hlinksldjump"/>
              </a:rPr>
              <a:t>10</a:t>
            </a:r>
            <a:endParaRPr lang="ru-RU" sz="3200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14678" y="4929198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0" action="ppaction://hlinksldjump"/>
              </a:rPr>
              <a:t>10</a:t>
            </a:r>
            <a:endParaRPr lang="ru-RU" sz="3200" b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429124" y="928670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1" action="ppaction://hlinksldjump"/>
              </a:rPr>
              <a:t>20</a:t>
            </a:r>
            <a:endParaRPr lang="ru-RU" sz="32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429124" y="2285992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2" action="ppaction://hlinksldjump"/>
              </a:rPr>
              <a:t>20</a:t>
            </a:r>
            <a:endParaRPr lang="ru-RU" sz="3200" b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643570" y="4929198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3" action="ppaction://hlinksldjump"/>
              </a:rPr>
              <a:t>30</a:t>
            </a:r>
            <a:endParaRPr lang="ru-RU" sz="32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643570" y="928670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4" action="ppaction://hlinksldjump"/>
              </a:rPr>
              <a:t>30</a:t>
            </a:r>
            <a:endParaRPr lang="ru-RU" sz="3200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643570" y="2285992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5" action="ppaction://hlinksldjump"/>
              </a:rPr>
              <a:t>30</a:t>
            </a:r>
            <a:endParaRPr lang="ru-RU" sz="32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858016" y="4929198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6" action="ppaction://hlinksldjump"/>
              </a:rPr>
              <a:t>40</a:t>
            </a:r>
            <a:endParaRPr lang="ru-RU" sz="3200" b="1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858016" y="928670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7" action="ppaction://hlinksldjump"/>
              </a:rPr>
              <a:t>40</a:t>
            </a:r>
            <a:endParaRPr lang="ru-RU" sz="32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858016" y="2285992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8" action="ppaction://hlinksldjump"/>
              </a:rPr>
              <a:t>40</a:t>
            </a:r>
            <a:endParaRPr lang="ru-RU" sz="3200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072462" y="4929198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19" action="ppaction://hlinksldjump"/>
              </a:rPr>
              <a:t>50</a:t>
            </a:r>
            <a:endParaRPr lang="ru-RU" sz="3200" b="1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072462" y="928670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20" action="ppaction://hlinksldjump"/>
              </a:rPr>
              <a:t>50</a:t>
            </a:r>
            <a:endParaRPr lang="ru-RU" sz="3200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8072462" y="2285992"/>
            <a:ext cx="92869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21" action="ppaction://hlinksldjump"/>
              </a:rPr>
              <a:t>50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КОГДА ЧЕТЫРЕХУГОЛЬНИК МОЖНО ВПИСАТЬ В ОКРУЖНОСТЬ</a:t>
            </a:r>
            <a:r>
              <a:rPr lang="ru-RU" b="1" dirty="0" smtClean="0">
                <a:latin typeface="Comic Sans MS" pitchFamily="66" charset="0"/>
              </a:rPr>
              <a:t>?</a:t>
            </a:r>
            <a:endParaRPr lang="ru-RU" dirty="0"/>
          </a:p>
        </p:txBody>
      </p:sp>
      <p:pic>
        <p:nvPicPr>
          <p:cNvPr id="6" name="Содержимое 5" descr="opisannyj-chetyrehugolnik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2428868"/>
            <a:ext cx="4143404" cy="4143404"/>
          </a:xfrm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КОГДА ОКОЛО ЧЕТЫРЕХУГОЛЬНИКА МОЖНО ОПИСАТЬ ОКРУЖНОСТЬ?</a:t>
            </a:r>
            <a:endParaRPr lang="ru-RU" dirty="0"/>
          </a:p>
        </p:txBody>
      </p:sp>
      <p:pic>
        <p:nvPicPr>
          <p:cNvPr id="6" name="Содержимое 5" descr="8449e53bdbf8574b8d46e83cf3eab4ff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01949" y="2714620"/>
            <a:ext cx="3411543" cy="3411543"/>
          </a:xfrm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Comic Sans MS" pitchFamily="66" charset="0"/>
              </a:rPr>
              <a:t>СФОРМУЛИРУЙТЕ ТЕОРЕМУ О ПЕРЕСЕЧЕНИИ ХОРД</a:t>
            </a:r>
            <a:endParaRPr lang="ru-RU" dirty="0"/>
          </a:p>
        </p:txBody>
      </p:sp>
      <p:pic>
        <p:nvPicPr>
          <p:cNvPr id="6" name="Содержимое 5" descr="5fc8f239f1b52939337070.pn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83996" y="2286000"/>
            <a:ext cx="3776008" cy="3840163"/>
          </a:xfrm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85784" y="0"/>
            <a:ext cx="9731567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ЧЕМУ РАВНА </a:t>
            </a:r>
            <a:br>
              <a:rPr lang="ru-RU" b="1" dirty="0" smtClean="0">
                <a:latin typeface="Comic Sans MS" pitchFamily="66" charset="0"/>
              </a:rPr>
            </a:br>
            <a:r>
              <a:rPr lang="ru-RU" b="1" dirty="0" smtClean="0">
                <a:latin typeface="Comic Sans MS" pitchFamily="66" charset="0"/>
              </a:rPr>
              <a:t>ПЛОЩАДЬ КВАДРАТА, ПРЯМОУГОЛЬНИКА? ЗАПИШИТЕ ИХ ФОРМУЛЫ.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3643314"/>
            <a:ext cx="3500462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3643314"/>
            <a:ext cx="1928826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ЧЕМУ РАВНА </a:t>
            </a:r>
            <a:br>
              <a:rPr lang="ru-RU" b="1" dirty="0" smtClean="0">
                <a:latin typeface="Comic Sans MS" pitchFamily="66" charset="0"/>
              </a:rPr>
            </a:br>
            <a:r>
              <a:rPr lang="ru-RU" b="1" dirty="0" smtClean="0">
                <a:latin typeface="Comic Sans MS" pitchFamily="66" charset="0"/>
              </a:rPr>
              <a:t>ПЛОЩАДЬ ПАРАЛЛЕЛОГРАММА? ЗАПИШИТЕ ЕЁ ФОРМУЛУ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>
            <a:off x="1643042" y="3857628"/>
            <a:ext cx="4572032" cy="207170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ЧЕМУ РАВНА </a:t>
            </a:r>
            <a:br>
              <a:rPr lang="ru-RU" b="1" dirty="0" smtClean="0">
                <a:latin typeface="Comic Sans MS" pitchFamily="66" charset="0"/>
              </a:rPr>
            </a:br>
            <a:r>
              <a:rPr lang="ru-RU" b="1" dirty="0" smtClean="0">
                <a:latin typeface="Comic Sans MS" pitchFamily="66" charset="0"/>
              </a:rPr>
              <a:t>ПЛОЩАДЬ ТРЕУГОЛЬНИКА? ЗАПИШИТЕ ЕЁ ФОРМУЛУ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928794" y="2928934"/>
            <a:ext cx="4714908" cy="2928958"/>
          </a:xfrm>
          <a:prstGeom prst="triangle">
            <a:avLst>
              <a:gd name="adj" fmla="val 719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ЗАПИШИТЕ ФОРМУЛУ ГЕРРОНА. ЧТО ПО НЕЙ МОЖНО НАЙТИ?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786058"/>
            <a:ext cx="242889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6"/>
          <p:cNvSpPr/>
          <p:nvPr/>
        </p:nvSpPr>
        <p:spPr>
          <a:xfrm>
            <a:off x="4786314" y="3143248"/>
            <a:ext cx="2357454" cy="22860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2071670" y="4500570"/>
            <a:ext cx="2357454" cy="157163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ЧЕМУ РАВНА </a:t>
            </a:r>
            <a:br>
              <a:rPr lang="ru-RU" b="1" dirty="0" smtClean="0">
                <a:latin typeface="Comic Sans MS" pitchFamily="66" charset="0"/>
              </a:rPr>
            </a:br>
            <a:r>
              <a:rPr lang="ru-RU" b="1" dirty="0" smtClean="0">
                <a:latin typeface="Comic Sans MS" pitchFamily="66" charset="0"/>
              </a:rPr>
              <a:t>ПЛОЩАДЬ ТРАПЕЦИИ? ЗАПИШИТЕ ЕЁ ФОРМУЛУ.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Трапеция 5"/>
          <p:cNvSpPr/>
          <p:nvPr/>
        </p:nvSpPr>
        <p:spPr>
          <a:xfrm>
            <a:off x="2285984" y="3000372"/>
            <a:ext cx="4071966" cy="2357454"/>
          </a:xfrm>
          <a:prstGeom prst="trapezoid">
            <a:avLst>
              <a:gd name="adj" fmla="val 539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ДАЙТЕ ОПРЕДЕЛЕНИЕ ПОДОБНЫМ ТРЕУГОЛЬНИКАМ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715008" y="3214686"/>
            <a:ext cx="2071702" cy="1500198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142976" y="2714620"/>
            <a:ext cx="3900486" cy="2971808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СФОРМУЛИРУЙТЕ ТЕОРЕМУ О ПЕРИМЕТРЕ И ПЛОЩАДЯХ ПОДОБНЫХ ТРЕУГОЛЬНИКОВ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572396" y="5715016"/>
            <a:ext cx="1071570" cy="8572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857620" y="2643182"/>
            <a:ext cx="4043362" cy="2643197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000100" y="3143248"/>
            <a:ext cx="2071702" cy="1500198"/>
          </a:xfrm>
          <a:prstGeom prst="triangle">
            <a:avLst>
              <a:gd name="adj" fmla="val 7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165</Words>
  <Application>Microsoft Office PowerPoint</Application>
  <PresentationFormat>Экран (4:3)</PresentationFormat>
  <Paragraphs>54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СВОЯ ИГРА</vt:lpstr>
      <vt:lpstr>Слайд 2</vt:lpstr>
      <vt:lpstr>ЧЕМУ РАВНА  ПЛОЩАДЬ КВАДРАТА, ПРЯМОУГОЛЬНИКА? ЗАПИШИТЕ ИХ ФОРМУЛЫ.</vt:lpstr>
      <vt:lpstr>ЧЕМУ РАВНА  ПЛОЩАДЬ ПАРАЛЛЕЛОГРАММА? ЗАПИШИТЕ ЕЁ ФОРМУЛУ</vt:lpstr>
      <vt:lpstr>ЧЕМУ РАВНА  ПЛОЩАДЬ ТРЕУГОЛЬНИКА? ЗАПИШИТЕ ЕЁ ФОРМУЛУ</vt:lpstr>
      <vt:lpstr>ЗАПИШИТЕ ФОРМУЛУ ГЕРРОНА. ЧТО ПО НЕЙ МОЖНО НАЙТИ?</vt:lpstr>
      <vt:lpstr>ЧЕМУ РАВНА  ПЛОЩАДЬ ТРАПЕЦИИ? ЗАПИШИТЕ ЕЁ ФОРМУЛУ. </vt:lpstr>
      <vt:lpstr>ДАЙТЕ ОПРЕДЕЛЕНИЕ ПОДОБНЫМ ТРЕУГОЛЬНИКАМ</vt:lpstr>
      <vt:lpstr>СФОРМУЛИРУЙТЕ ТЕОРЕМУ О ПЕРИМЕТРЕ И ПЛОЩАДЯХ ПОДОБНЫХ ТРЕУГОЛЬНИКОВ</vt:lpstr>
      <vt:lpstr>СФОРМУЛИРУЙТЕ ТРЕТИЙ ПРИЗНАК ПОДОБИЯ ТРЕУГОЛЬНИКОВ</vt:lpstr>
      <vt:lpstr>СФОРМУЛИРУЙТЕ ПЕРВЫЙ ПРИЗНАК ПОДОБИЯ ТРЕУГОЛЬНИКОВ</vt:lpstr>
      <vt:lpstr>СФОРМУЛИРУЙТЕ ВТОРОЙ ПРИЗНАК ПОДОБИЯ ТРЕУГОЛЬНИКОВ</vt:lpstr>
      <vt:lpstr>ЧТО ТАКОЕ СИНУС, КОСИНУС И ТАНГЕНС?</vt:lpstr>
      <vt:lpstr>СФОРМУЛИРУЙТЕ ОСНОВНОЕ ТРИГОНОМЕТРИЧЕСКОЕ ТОЖДЕСТВО</vt:lpstr>
      <vt:lpstr>ЧЕМУ РАВЕН СИНУС, КОСИНУС И ТАНГЕНС УГЛА 45º?</vt:lpstr>
      <vt:lpstr>ЧЕМУ РАВЕН СИНУС, КОСИНУС И ТАНГЕНС УГЛА 30º?</vt:lpstr>
      <vt:lpstr>ЧЕМУ РАВЕН СИНУС, КОСИНУС И ТАНГЕНС УГЛА 60º?</vt:lpstr>
      <vt:lpstr>ЧТО ТАКОЕ ВПИСАННЫЙ УГОЛ?</vt:lpstr>
      <vt:lpstr>ЧТО ТАКОЕ ЦЕНТРАЛЬНЫЙ УГОЛ?</vt:lpstr>
      <vt:lpstr>КОГДА ЧЕТЫРЕХУГОЛЬНИК МОЖНО ВПИСАТЬ В ОКРУЖНОСТЬ?</vt:lpstr>
      <vt:lpstr>КОГДА ОКОЛО ЧЕТЫРЕХУГОЛЬНИКА МОЖНО ОПИСАТЬ ОКРУЖНОСТЬ?</vt:lpstr>
      <vt:lpstr>СФОРМУЛИРУЙТЕ ТЕОРЕМУ О ПЕРЕСЕЧЕНИИ ХОРД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11</cp:revision>
  <dcterms:created xsi:type="dcterms:W3CDTF">2022-12-22T12:23:38Z</dcterms:created>
  <dcterms:modified xsi:type="dcterms:W3CDTF">2022-12-22T13:59:06Z</dcterms:modified>
</cp:coreProperties>
</file>